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628" r:id="rId2"/>
    <p:sldId id="1057" r:id="rId3"/>
    <p:sldId id="1052" r:id="rId4"/>
    <p:sldId id="1054" r:id="rId5"/>
    <p:sldId id="1073" r:id="rId6"/>
    <p:sldId id="1072" r:id="rId7"/>
    <p:sldId id="1056" r:id="rId8"/>
    <p:sldId id="1055" r:id="rId9"/>
    <p:sldId id="1053" r:id="rId10"/>
    <p:sldId id="1060" r:id="rId11"/>
    <p:sldId id="1091" r:id="rId12"/>
    <p:sldId id="1062" r:id="rId13"/>
    <p:sldId id="1063" r:id="rId14"/>
    <p:sldId id="1064" r:id="rId15"/>
    <p:sldId id="1065" r:id="rId16"/>
    <p:sldId id="1066" r:id="rId17"/>
    <p:sldId id="1061" r:id="rId18"/>
    <p:sldId id="1067" r:id="rId19"/>
    <p:sldId id="1068" r:id="rId20"/>
    <p:sldId id="1069" r:id="rId21"/>
    <p:sldId id="1070" r:id="rId22"/>
    <p:sldId id="1071" r:id="rId23"/>
    <p:sldId id="780" r:id="rId24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 pos="7362">
          <p15:clr>
            <a:srgbClr val="A4A3A4"/>
          </p15:clr>
        </p15:guide>
        <p15:guide id="4">
          <p15:clr>
            <a:srgbClr val="A4A3A4"/>
          </p15:clr>
        </p15:guide>
        <p15:guide id="5" pos="2289">
          <p15:clr>
            <a:srgbClr val="A4A3A4"/>
          </p15:clr>
        </p15:guide>
        <p15:guide id="6" pos="6607">
          <p15:clr>
            <a:srgbClr val="A4A3A4"/>
          </p15:clr>
        </p15:guide>
        <p15:guide id="7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060"/>
    <a:srgbClr val="D73E4A"/>
    <a:srgbClr val="DF404C"/>
    <a:srgbClr val="EF8989"/>
    <a:srgbClr val="EC9090"/>
    <a:srgbClr val="FDEADA"/>
    <a:srgbClr val="E64242"/>
    <a:srgbClr val="B53A25"/>
    <a:srgbClr val="FDDDC3"/>
    <a:srgbClr val="FC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333" autoAdjust="0"/>
  </p:normalViewPr>
  <p:slideViewPr>
    <p:cSldViewPr>
      <p:cViewPr varScale="1">
        <p:scale>
          <a:sx n="77" d="100"/>
          <a:sy n="77" d="100"/>
        </p:scale>
        <p:origin x="77" y="278"/>
      </p:cViewPr>
      <p:guideLst>
        <p:guide orient="horz"/>
        <p:guide orient="horz" pos="3360"/>
        <p:guide pos="7362"/>
        <p:guide/>
        <p:guide pos="2289"/>
        <p:guide pos="6607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8191DD-1F5E-45C4-B743-BAC47813484A}" type="datetime1">
              <a:rPr lang="zh-CN" altLang="en-US"/>
              <a:t>2019/9/16</a:t>
            </a:fld>
            <a:endParaRPr lang="zh-CN" altLang="en-US"/>
          </a:p>
        </p:txBody>
      </p:sp>
      <p:sp>
        <p:nvSpPr>
          <p:cNvPr id="686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6861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</a:pPr>
            <a:r>
              <a:rPr lang="zh-CN" altLang="en-US" sz="1200"/>
              <a:t>单击此处编辑母版文本样式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第二级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第三级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第四级</a:t>
            </a:r>
          </a:p>
          <a:p>
            <a:pPr defTabSz="0">
              <a:spcBef>
                <a:spcPct val="30000"/>
              </a:spcBef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728186-7D95-4BE5-8CAE-658943EFC59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8191DD-1F5E-45C4-B743-BAC47813484A}" type="datetime1">
              <a:rPr lang="zh-CN" altLang="en-US" smtClean="0">
                <a:solidFill>
                  <a:srgbClr val="000000"/>
                </a:solidFill>
              </a:rPr>
              <a:t>2019/9/16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728186-7D95-4BE5-8CAE-658943EFC594}" type="slidenum">
              <a:rPr lang="zh-CN" altLang="en-US" smtClean="0">
                <a:solidFill>
                  <a:srgbClr val="000000"/>
                </a:solidFill>
              </a:rPr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97"/>
            <a:ext cx="103632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143339" y="212643"/>
            <a:ext cx="11809312" cy="65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rgbClr val="EA606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53E83-2862-4F65-8E05-BF4FA6556CE8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F22B-0AE6-4462-9825-DC84F01923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33531-9E99-411B-AF3B-CACCCA33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18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panose="02010600030101010101" pitchFamily="2" charset="-122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uhaneduyun.cn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uhaneduyun.cn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uhaneduyun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2852" y="6021288"/>
            <a:ext cx="132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Agency FB" panose="020B0503020202020204" pitchFamily="34" charset="0"/>
              </a:rPr>
              <a:t>2019.06</a:t>
            </a:r>
            <a:endParaRPr lang="en-US" sz="24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7" y="332656"/>
            <a:ext cx="1602234" cy="2692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1778" y="1819037"/>
            <a:ext cx="11168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+mn-ea"/>
                <a:ea typeface="+mn-ea"/>
              </a:rPr>
              <a:t>2019</a:t>
            </a:r>
            <a:r>
              <a:rPr lang="zh-CN" altLang="en-US" sz="4400" b="1" dirty="0">
                <a:solidFill>
                  <a:schemeClr val="bg1"/>
                </a:solidFill>
                <a:latin typeface="+mn-ea"/>
                <a:ea typeface="+mn-ea"/>
              </a:rPr>
              <a:t>武汉市东西湖区中小学师生美术作品展</a:t>
            </a: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  <a:ea typeface="+mn-ea"/>
              </a:rPr>
              <a:t>（操作说明）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-75389"/>
            <a:ext cx="12192000" cy="6933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" y="-75389"/>
            <a:ext cx="3215217" cy="6933389"/>
          </a:xfrm>
          <a:prstGeom prst="rect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9"/>
          <p:cNvSpPr txBox="1">
            <a:spLocks noChangeArrowheads="1"/>
          </p:cNvSpPr>
          <p:nvPr/>
        </p:nvSpPr>
        <p:spPr bwMode="auto">
          <a:xfrm>
            <a:off x="651936" y="78318"/>
            <a:ext cx="2988733" cy="10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6" name="文本框 50"/>
          <p:cNvSpPr txBox="1">
            <a:spLocks noChangeArrowheads="1"/>
          </p:cNvSpPr>
          <p:nvPr/>
        </p:nvSpPr>
        <p:spPr bwMode="auto">
          <a:xfrm>
            <a:off x="1418168" y="1210733"/>
            <a:ext cx="171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1"/>
          <p:cNvSpPr txBox="1">
            <a:spLocks noChangeArrowheads="1"/>
          </p:cNvSpPr>
          <p:nvPr/>
        </p:nvSpPr>
        <p:spPr bwMode="auto">
          <a:xfrm>
            <a:off x="203203" y="3"/>
            <a:ext cx="10900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1528233" y="1136651"/>
            <a:ext cx="16869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5487526" y="4581128"/>
            <a:ext cx="4421505" cy="771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评审员操作说明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487526" y="2939926"/>
            <a:ext cx="4421505" cy="823595"/>
          </a:xfrm>
          <a:prstGeom prst="roundRect">
            <a:avLst/>
          </a:prstGeom>
          <a:solidFill>
            <a:srgbClr val="D73E4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n-ea"/>
              </a:rPr>
              <a:t>管理员操作说明</a:t>
            </a:r>
          </a:p>
        </p:txBody>
      </p:sp>
      <p:sp>
        <p:nvSpPr>
          <p:cNvPr id="40" name="圆角矩形 2"/>
          <p:cNvSpPr/>
          <p:nvPr/>
        </p:nvSpPr>
        <p:spPr>
          <a:xfrm>
            <a:off x="5182091" y="4515723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圆角矩形 2"/>
          <p:cNvSpPr/>
          <p:nvPr/>
        </p:nvSpPr>
        <p:spPr>
          <a:xfrm>
            <a:off x="5182091" y="2920241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05450" y="1311910"/>
            <a:ext cx="4424045" cy="7664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n-ea"/>
              </a:rPr>
              <a:t>参赛者操作说明</a:t>
            </a:r>
            <a:endParaRPr lang="zh-CN" altLang="en-US" sz="18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5171440" y="1254760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圆角矩形 2"/>
          <p:cNvSpPr/>
          <p:nvPr/>
        </p:nvSpPr>
        <p:spPr>
          <a:xfrm>
            <a:off x="5167630" y="1311910"/>
            <a:ext cx="785495" cy="729615"/>
          </a:xfrm>
          <a:custGeom>
            <a:avLst/>
            <a:gdLst>
              <a:gd name="connsiteX0" fmla="*/ 216028 w 2376260"/>
              <a:gd name="connsiteY0" fmla="*/ 0 h 1296144"/>
              <a:gd name="connsiteX1" fmla="*/ 1309273 w 2376260"/>
              <a:gd name="connsiteY1" fmla="*/ 0 h 1296144"/>
              <a:gd name="connsiteX2" fmla="*/ 2376260 w 2376260"/>
              <a:gd name="connsiteY2" fmla="*/ 1296144 h 1296144"/>
              <a:gd name="connsiteX3" fmla="*/ 216028 w 2376260"/>
              <a:gd name="connsiteY3" fmla="*/ 1296144 h 1296144"/>
              <a:gd name="connsiteX4" fmla="*/ 0 w 2376260"/>
              <a:gd name="connsiteY4" fmla="*/ 1080116 h 1296144"/>
              <a:gd name="connsiteX5" fmla="*/ 0 w 2376260"/>
              <a:gd name="connsiteY5" fmla="*/ 216028 h 1296144"/>
              <a:gd name="connsiteX6" fmla="*/ 216028 w 2376260"/>
              <a:gd name="connsiteY6" fmla="*/ 0 h 1296144"/>
              <a:gd name="connsiteX0-1" fmla="*/ 216028 w 1309273"/>
              <a:gd name="connsiteY0-2" fmla="*/ 0 h 1296144"/>
              <a:gd name="connsiteX1-3" fmla="*/ 1309273 w 1309273"/>
              <a:gd name="connsiteY1-4" fmla="*/ 0 h 1296144"/>
              <a:gd name="connsiteX2-5" fmla="*/ 216028 w 1309273"/>
              <a:gd name="connsiteY2-6" fmla="*/ 1296144 h 1296144"/>
              <a:gd name="connsiteX3-7" fmla="*/ 0 w 1309273"/>
              <a:gd name="connsiteY3-8" fmla="*/ 1080116 h 1296144"/>
              <a:gd name="connsiteX4-9" fmla="*/ 0 w 1309273"/>
              <a:gd name="connsiteY4-10" fmla="*/ 216028 h 1296144"/>
              <a:gd name="connsiteX5-11" fmla="*/ 216028 w 1309273"/>
              <a:gd name="connsiteY5-12" fmla="*/ 0 h 1296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09273" h="1296144">
                <a:moveTo>
                  <a:pt x="216028" y="0"/>
                </a:moveTo>
                <a:lnTo>
                  <a:pt x="1309273" y="0"/>
                </a:ln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rgbClr val="FFFFFF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+mn-ea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06060" y="1377950"/>
            <a:ext cx="578485" cy="5422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+mn-ea"/>
              </a:rPr>
              <a:t>1</a:t>
            </a:r>
          </a:p>
        </p:txBody>
      </p:sp>
      <p:sp>
        <p:nvSpPr>
          <p:cNvPr id="64" name="椭圆 63"/>
          <p:cNvSpPr/>
          <p:nvPr/>
        </p:nvSpPr>
        <p:spPr>
          <a:xfrm>
            <a:off x="5295121" y="3035811"/>
            <a:ext cx="578485" cy="542290"/>
          </a:xfrm>
          <a:prstGeom prst="ellipse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+mn-ea"/>
              </a:rPr>
              <a:t>2</a:t>
            </a:r>
          </a:p>
        </p:txBody>
      </p:sp>
      <p:sp>
        <p:nvSpPr>
          <p:cNvPr id="48" name="椭圆 47"/>
          <p:cNvSpPr/>
          <p:nvPr/>
        </p:nvSpPr>
        <p:spPr>
          <a:xfrm>
            <a:off x="5295121" y="4627483"/>
            <a:ext cx="578485" cy="5422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+mn-ea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964" y="188513"/>
            <a:ext cx="11809312" cy="65755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solidFill>
              <a:srgbClr val="EA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190962" y="0"/>
            <a:ext cx="5832648" cy="81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EA6060"/>
                </a:solidFill>
                <a:latin typeface="+mj-lt"/>
                <a:ea typeface="+mj-ea"/>
                <a:cs typeface="宋体" panose="02010600030101010101" pitchFamily="2" charset="-122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3000" dirty="0">
                <a:solidFill>
                  <a:schemeClr val="bg1"/>
                </a:solidFill>
              </a:rPr>
              <a:t>管理员</a:t>
            </a:r>
            <a:r>
              <a:rPr lang="zh-CN" sz="3000" dirty="0">
                <a:solidFill>
                  <a:schemeClr val="bg1"/>
                </a:solidFill>
              </a:rPr>
              <a:t>操作流程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20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7EF1D28-F9E4-456E-8ED6-DBA951725BD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67803" y="3501008"/>
            <a:ext cx="9136709" cy="954857"/>
            <a:chOff x="1527646" y="3690024"/>
            <a:chExt cx="9136709" cy="954857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B05B0CF9-1197-4D24-B022-98A8ADCF2C81}"/>
                </a:ext>
              </a:extLst>
            </p:cNvPr>
            <p:cNvCxnSpPr/>
            <p:nvPr/>
          </p:nvCxnSpPr>
          <p:spPr>
            <a:xfrm>
              <a:off x="2467545" y="4154139"/>
              <a:ext cx="7256910" cy="26627"/>
            </a:xfrm>
            <a:prstGeom prst="straightConnector1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9" name="işlîḋê">
              <a:extLst>
                <a:ext uri="{FF2B5EF4-FFF2-40B4-BE49-F238E27FC236}">
                  <a16:creationId xmlns:a16="http://schemas.microsoft.com/office/drawing/2014/main" id="{EF6A06EF-83C1-4A69-B7C6-A11E3A83F94F}"/>
                </a:ext>
              </a:extLst>
            </p:cNvPr>
            <p:cNvSpPr/>
            <p:nvPr/>
          </p:nvSpPr>
          <p:spPr>
            <a:xfrm>
              <a:off x="3199035" y="3997770"/>
              <a:ext cx="339364" cy="339364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ísļíḋe">
              <a:extLst>
                <a:ext uri="{FF2B5EF4-FFF2-40B4-BE49-F238E27FC236}">
                  <a16:creationId xmlns:a16="http://schemas.microsoft.com/office/drawing/2014/main" id="{FBFBAEA7-C7FD-433B-A4E8-47BEEBD5B71D}"/>
                </a:ext>
              </a:extLst>
            </p:cNvPr>
            <p:cNvSpPr/>
            <p:nvPr/>
          </p:nvSpPr>
          <p:spPr>
            <a:xfrm>
              <a:off x="3298867" y="4082131"/>
              <a:ext cx="139700" cy="170643"/>
            </a:xfrm>
            <a:prstGeom prst="rightArrow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îṩḻíḓê">
              <a:extLst>
                <a:ext uri="{FF2B5EF4-FFF2-40B4-BE49-F238E27FC236}">
                  <a16:creationId xmlns:a16="http://schemas.microsoft.com/office/drawing/2014/main" id="{70BF4496-7940-4C7B-9059-996CFA671040}"/>
                </a:ext>
              </a:extLst>
            </p:cNvPr>
            <p:cNvSpPr/>
            <p:nvPr/>
          </p:nvSpPr>
          <p:spPr>
            <a:xfrm>
              <a:off x="5926319" y="3997770"/>
              <a:ext cx="339364" cy="339364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îsḷide">
              <a:extLst>
                <a:ext uri="{FF2B5EF4-FFF2-40B4-BE49-F238E27FC236}">
                  <a16:creationId xmlns:a16="http://schemas.microsoft.com/office/drawing/2014/main" id="{F7E63947-0A26-47D2-9F1A-3CD022868579}"/>
                </a:ext>
              </a:extLst>
            </p:cNvPr>
            <p:cNvSpPr/>
            <p:nvPr/>
          </p:nvSpPr>
          <p:spPr>
            <a:xfrm>
              <a:off x="6026151" y="4082131"/>
              <a:ext cx="139700" cy="170643"/>
            </a:xfrm>
            <a:prstGeom prst="rightArrow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ïşlïḑe">
              <a:extLst>
                <a:ext uri="{FF2B5EF4-FFF2-40B4-BE49-F238E27FC236}">
                  <a16:creationId xmlns:a16="http://schemas.microsoft.com/office/drawing/2014/main" id="{3670197A-3898-4D27-A2DE-DF53BD8B7B98}"/>
                </a:ext>
              </a:extLst>
            </p:cNvPr>
            <p:cNvSpPr/>
            <p:nvPr/>
          </p:nvSpPr>
          <p:spPr>
            <a:xfrm>
              <a:off x="8653603" y="3997770"/>
              <a:ext cx="339364" cy="339364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ï$1îdê">
              <a:extLst>
                <a:ext uri="{FF2B5EF4-FFF2-40B4-BE49-F238E27FC236}">
                  <a16:creationId xmlns:a16="http://schemas.microsoft.com/office/drawing/2014/main" id="{0D8FC999-3B58-40E7-8E45-53AD79AE09BA}"/>
                </a:ext>
              </a:extLst>
            </p:cNvPr>
            <p:cNvSpPr/>
            <p:nvPr/>
          </p:nvSpPr>
          <p:spPr>
            <a:xfrm>
              <a:off x="8753435" y="4082131"/>
              <a:ext cx="139700" cy="170643"/>
            </a:xfrm>
            <a:prstGeom prst="rightArrow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ïŝ1íḍê">
              <a:extLst>
                <a:ext uri="{FF2B5EF4-FFF2-40B4-BE49-F238E27FC236}">
                  <a16:creationId xmlns:a16="http://schemas.microsoft.com/office/drawing/2014/main" id="{F9A740BF-216D-4DB5-A958-2791A293ADB0}"/>
                </a:ext>
              </a:extLst>
            </p:cNvPr>
            <p:cNvSpPr/>
            <p:nvPr/>
          </p:nvSpPr>
          <p:spPr>
            <a:xfrm>
              <a:off x="1527646" y="3690024"/>
              <a:ext cx="954857" cy="954857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进入</a:t>
              </a:r>
            </a:p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活动管理</a:t>
              </a:r>
            </a:p>
          </p:txBody>
        </p:sp>
        <p:sp>
          <p:nvSpPr>
            <p:cNvPr id="18" name="ïSḻíḑè">
              <a:extLst>
                <a:ext uri="{FF2B5EF4-FFF2-40B4-BE49-F238E27FC236}">
                  <a16:creationId xmlns:a16="http://schemas.microsoft.com/office/drawing/2014/main" id="{A38BCE99-2811-4B43-B802-F37F32BE9563}"/>
                </a:ext>
              </a:extLst>
            </p:cNvPr>
            <p:cNvSpPr/>
            <p:nvPr/>
          </p:nvSpPr>
          <p:spPr>
            <a:xfrm>
              <a:off x="4254930" y="3690024"/>
              <a:ext cx="954857" cy="954857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分配</a:t>
              </a:r>
            </a:p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活动作品</a:t>
              </a:r>
            </a:p>
          </p:txBody>
        </p:sp>
        <p:sp>
          <p:nvSpPr>
            <p:cNvPr id="21" name="îśḷïďe">
              <a:extLst>
                <a:ext uri="{FF2B5EF4-FFF2-40B4-BE49-F238E27FC236}">
                  <a16:creationId xmlns:a16="http://schemas.microsoft.com/office/drawing/2014/main" id="{EBFAC4F7-DA79-41DE-B4FA-881BB8EC8A44}"/>
                </a:ext>
              </a:extLst>
            </p:cNvPr>
            <p:cNvSpPr/>
            <p:nvPr/>
          </p:nvSpPr>
          <p:spPr>
            <a:xfrm>
              <a:off x="6982214" y="3690024"/>
              <a:ext cx="954857" cy="954857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活动作品</a:t>
              </a:r>
            </a:p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上报</a:t>
              </a:r>
            </a:p>
          </p:txBody>
        </p:sp>
        <p:sp>
          <p:nvSpPr>
            <p:cNvPr id="24" name="ïṣ1ïḓe">
              <a:extLst>
                <a:ext uri="{FF2B5EF4-FFF2-40B4-BE49-F238E27FC236}">
                  <a16:creationId xmlns:a16="http://schemas.microsoft.com/office/drawing/2014/main" id="{53B1F4E9-F386-4B64-9AC2-F9FDCF12E5A7}"/>
                </a:ext>
              </a:extLst>
            </p:cNvPr>
            <p:cNvSpPr/>
            <p:nvPr/>
          </p:nvSpPr>
          <p:spPr>
            <a:xfrm>
              <a:off x="9709498" y="3690024"/>
              <a:ext cx="954857" cy="954857"/>
            </a:xfrm>
            <a:prstGeom prst="ellipse">
              <a:avLst/>
            </a:prstGeom>
            <a:ln>
              <a:solidFill>
                <a:srgbClr val="EA6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rmAutofit/>
            </a:bodyPr>
            <a:lstStyle/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优秀作品</a:t>
              </a:r>
              <a:endParaRPr lang="en-US" altLang="zh-CN" sz="1600" b="1" kern="0" dirty="0">
                <a:solidFill>
                  <a:prstClr val="black"/>
                </a:solidFill>
              </a:endParaRPr>
            </a:p>
            <a:p>
              <a:pPr marL="225425" indent="-225425" algn="ctr"/>
              <a:r>
                <a:rPr lang="zh-CN" altLang="en-US" sz="1600" b="1" kern="0" dirty="0">
                  <a:solidFill>
                    <a:prstClr val="black"/>
                  </a:solidFill>
                </a:rPr>
                <a:t>颁奖</a:t>
              </a:r>
            </a:p>
          </p:txBody>
        </p:sp>
      </p:grpSp>
      <p:sp>
        <p:nvSpPr>
          <p:cNvPr id="27" name="ïŝ1íḍê">
            <a:extLst>
              <a:ext uri="{FF2B5EF4-FFF2-40B4-BE49-F238E27FC236}">
                <a16:creationId xmlns:a16="http://schemas.microsoft.com/office/drawing/2014/main" id="{9B73A1B9-72A3-4D74-9F8F-2B8FD4491929}"/>
              </a:ext>
            </a:extLst>
          </p:cNvPr>
          <p:cNvSpPr/>
          <p:nvPr/>
        </p:nvSpPr>
        <p:spPr>
          <a:xfrm>
            <a:off x="2931445" y="2287754"/>
            <a:ext cx="954857" cy="954857"/>
          </a:xfrm>
          <a:prstGeom prst="ellipse">
            <a:avLst/>
          </a:prstGeom>
          <a:ln>
            <a:solidFill>
              <a:srgbClr val="EA606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25425" indent="-225425" algn="ctr"/>
            <a:r>
              <a:rPr lang="zh-CN" altLang="en-US" sz="1600" b="1" kern="0" dirty="0">
                <a:solidFill>
                  <a:prstClr val="black"/>
                </a:solidFill>
              </a:rPr>
              <a:t>上传</a:t>
            </a:r>
            <a:r>
              <a:rPr lang="en-US" altLang="zh-CN" sz="1600" b="1" kern="0" dirty="0">
                <a:solidFill>
                  <a:prstClr val="black"/>
                </a:solidFill>
              </a:rPr>
              <a:t>/</a:t>
            </a:r>
            <a:r>
              <a:rPr lang="zh-CN" altLang="en-US" sz="1600" b="1" kern="0" dirty="0">
                <a:solidFill>
                  <a:prstClr val="black"/>
                </a:solidFill>
              </a:rPr>
              <a:t>修改</a:t>
            </a:r>
            <a:endParaRPr lang="en-US" altLang="zh-CN" sz="1600" b="1" kern="0" dirty="0">
              <a:solidFill>
                <a:prstClr val="black"/>
              </a:solidFill>
            </a:endParaRPr>
          </a:p>
          <a:p>
            <a:pPr marL="225425" indent="-225425" algn="ctr"/>
            <a:r>
              <a:rPr lang="zh-CN" altLang="en-US" sz="1600" b="1" kern="0" dirty="0">
                <a:solidFill>
                  <a:prstClr val="black"/>
                </a:solidFill>
              </a:rPr>
              <a:t>参赛作品</a:t>
            </a:r>
          </a:p>
        </p:txBody>
      </p:sp>
      <p:sp>
        <p:nvSpPr>
          <p:cNvPr id="28" name="ïŝ1íḍê">
            <a:extLst>
              <a:ext uri="{FF2B5EF4-FFF2-40B4-BE49-F238E27FC236}">
                <a16:creationId xmlns:a16="http://schemas.microsoft.com/office/drawing/2014/main" id="{28A5DDA4-DEB8-4B58-9F70-CEB1F868A4EC}"/>
              </a:ext>
            </a:extLst>
          </p:cNvPr>
          <p:cNvSpPr/>
          <p:nvPr/>
        </p:nvSpPr>
        <p:spPr>
          <a:xfrm>
            <a:off x="5658728" y="4714262"/>
            <a:ext cx="954857" cy="954857"/>
          </a:xfrm>
          <a:prstGeom prst="ellipse">
            <a:avLst/>
          </a:prstGeom>
          <a:ln>
            <a:solidFill>
              <a:srgbClr val="EA606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25425" indent="-225425" algn="ctr"/>
            <a:r>
              <a:rPr lang="zh-CN" altLang="en-US" sz="1600" b="1" kern="0" dirty="0">
                <a:solidFill>
                  <a:prstClr val="black"/>
                </a:solidFill>
              </a:rPr>
              <a:t>作品</a:t>
            </a:r>
            <a:endParaRPr lang="en-US" altLang="zh-CN" sz="1600" b="1" kern="0" dirty="0">
              <a:solidFill>
                <a:prstClr val="black"/>
              </a:solidFill>
            </a:endParaRPr>
          </a:p>
          <a:p>
            <a:pPr marL="225425" indent="-225425" algn="ctr"/>
            <a:r>
              <a:rPr lang="zh-CN" altLang="en-US" sz="1600" b="1" kern="0" dirty="0">
                <a:solidFill>
                  <a:prstClr val="black"/>
                </a:solidFill>
              </a:rPr>
              <a:t>打分评审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93BD194-8EDA-4C9B-8FD9-29418CBDBF5B}"/>
              </a:ext>
            </a:extLst>
          </p:cNvPr>
          <p:cNvCxnSpPr>
            <a:stCxn id="27" idx="4"/>
            <a:endCxn id="9" idx="0"/>
          </p:cNvCxnSpPr>
          <p:nvPr/>
        </p:nvCxnSpPr>
        <p:spPr>
          <a:xfrm>
            <a:off x="3408874" y="3242611"/>
            <a:ext cx="0" cy="566143"/>
          </a:xfrm>
          <a:prstGeom prst="straightConnector1">
            <a:avLst/>
          </a:prstGeom>
          <a:ln>
            <a:solidFill>
              <a:srgbClr val="EA6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3F049CC-4112-4496-8AA2-822B9DD7C493}"/>
              </a:ext>
            </a:extLst>
          </p:cNvPr>
          <p:cNvCxnSpPr>
            <a:cxnSpLocks/>
            <a:stCxn id="28" idx="0"/>
            <a:endCxn id="11" idx="4"/>
          </p:cNvCxnSpPr>
          <p:nvPr/>
        </p:nvCxnSpPr>
        <p:spPr>
          <a:xfrm flipV="1">
            <a:off x="6136157" y="4148118"/>
            <a:ext cx="1" cy="566144"/>
          </a:xfrm>
          <a:prstGeom prst="straightConnector1">
            <a:avLst/>
          </a:prstGeom>
          <a:ln>
            <a:solidFill>
              <a:srgbClr val="EA6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8A80B522-6C48-499C-82F6-59ADDCB79929}"/>
              </a:ext>
            </a:extLst>
          </p:cNvPr>
          <p:cNvSpPr txBox="1"/>
          <p:nvPr/>
        </p:nvSpPr>
        <p:spPr>
          <a:xfrm>
            <a:off x="2834034" y="1876242"/>
            <a:ext cx="128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zh-CN" altLang="en-US" b="1" kern="0" dirty="0">
                <a:solidFill>
                  <a:prstClr val="black"/>
                </a:solidFill>
              </a:rPr>
              <a:t>参赛者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EC7151C-643A-4D6B-BE63-57FB9066571B}"/>
              </a:ext>
            </a:extLst>
          </p:cNvPr>
          <p:cNvSpPr txBox="1"/>
          <p:nvPr/>
        </p:nvSpPr>
        <p:spPr>
          <a:xfrm>
            <a:off x="5491466" y="5746025"/>
            <a:ext cx="128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zh-CN" altLang="en-US" b="1" kern="0" dirty="0">
                <a:solidFill>
                  <a:prstClr val="black"/>
                </a:solidFill>
              </a:rPr>
              <a:t>评委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01B05C2-B86D-41B4-B11B-CEFF22ED6DAB}"/>
              </a:ext>
            </a:extLst>
          </p:cNvPr>
          <p:cNvSpPr txBox="1"/>
          <p:nvPr/>
        </p:nvSpPr>
        <p:spPr>
          <a:xfrm>
            <a:off x="370226" y="3778786"/>
            <a:ext cx="128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zh-CN" altLang="en-US" b="1" kern="0" dirty="0">
                <a:solidFill>
                  <a:prstClr val="black"/>
                </a:solidFill>
              </a:rPr>
              <a:t>管理员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t="46910"/>
          <a:stretch>
            <a:fillRect/>
          </a:stretch>
        </p:blipFill>
        <p:spPr>
          <a:xfrm>
            <a:off x="242570" y="4253230"/>
            <a:ext cx="11706860" cy="239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21853" b="35720"/>
          <a:stretch>
            <a:fillRect/>
          </a:stretch>
        </p:blipFill>
        <p:spPr>
          <a:xfrm>
            <a:off x="242570" y="4253230"/>
            <a:ext cx="11706860" cy="2486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l="952" t="-13938" r="-952" b="17804"/>
          <a:stretch>
            <a:fillRect/>
          </a:stretch>
        </p:blipFill>
        <p:spPr>
          <a:xfrm>
            <a:off x="479376" y="1053242"/>
            <a:ext cx="7508854" cy="279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8850" r="9372" b="45277"/>
          <a:stretch>
            <a:fillRect/>
          </a:stretch>
        </p:blipFill>
        <p:spPr>
          <a:xfrm>
            <a:off x="389255" y="1452880"/>
            <a:ext cx="7599045" cy="24853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1.</a:t>
            </a:r>
            <a:r>
              <a:rPr lang="zh-CN" altLang="en-US" sz="3000" dirty="0">
                <a:solidFill>
                  <a:schemeClr val="bg1"/>
                </a:solidFill>
              </a:rPr>
              <a:t>进入活动管理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7960" y="1038446"/>
            <a:ext cx="957262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在浏览器中输入武汉教育云网址（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http://www.wuhaneduyun.cn/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），进入武汉教育云平台，登录账号。</a:t>
            </a:r>
          </a:p>
        </p:txBody>
      </p:sp>
      <p:sp>
        <p:nvSpPr>
          <p:cNvPr id="7" name="椭圆 6"/>
          <p:cNvSpPr/>
          <p:nvPr/>
        </p:nvSpPr>
        <p:spPr>
          <a:xfrm>
            <a:off x="479928" y="1063707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84232" y="1704885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3872" y="1452794"/>
            <a:ext cx="341624" cy="505194"/>
          </a:xfrm>
          <a:prstGeom prst="rect">
            <a:avLst/>
          </a:prstGeom>
          <a:noFill/>
          <a:ln>
            <a:solidFill>
              <a:srgbClr val="EA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0" idx="3"/>
            <a:endCxn id="9" idx="2"/>
          </p:cNvCxnSpPr>
          <p:nvPr/>
        </p:nvCxnSpPr>
        <p:spPr>
          <a:xfrm>
            <a:off x="4125496" y="1705391"/>
            <a:ext cx="4058920" cy="143510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23698" y="1596304"/>
            <a:ext cx="322041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频道，进入“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2019年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武汉市东西湖区中小学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师生美术作品展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752205" y="6338570"/>
            <a:ext cx="910590" cy="4013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6" idx="0"/>
            <a:endCxn id="17" idx="4"/>
          </p:cNvCxnSpPr>
          <p:nvPr/>
        </p:nvCxnSpPr>
        <p:spPr>
          <a:xfrm flipH="1" flipV="1">
            <a:off x="8338185" y="3412490"/>
            <a:ext cx="869315" cy="2926080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523698" y="2915898"/>
            <a:ext cx="3288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点击【活动管理】进入作品管理界面，可以对作品进行分配，通过和颁奖等操作</a:t>
            </a:r>
            <a:endParaRPr lang="en-US" altLang="zh-CN" sz="1600" dirty="0">
              <a:latin typeface="+mn-ea"/>
              <a:ea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203116" y="3124438"/>
            <a:ext cx="270510" cy="288290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525" y="0"/>
            <a:ext cx="8319135" cy="81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2</a:t>
            </a:r>
            <a:r>
              <a:rPr lang="en-US" altLang="zh-CN" sz="3000" dirty="0">
                <a:solidFill>
                  <a:schemeClr val="bg1"/>
                </a:solidFill>
                <a:sym typeface="+mn-ea"/>
              </a:rPr>
              <a:t>.</a:t>
            </a:r>
            <a:r>
              <a:rPr lang="zh-CN" altLang="en-US" sz="3000" dirty="0">
                <a:solidFill>
                  <a:schemeClr val="bg1"/>
                </a:solidFill>
                <a:sym typeface="+mn-ea"/>
              </a:rPr>
              <a:t>对参赛作品进行分配</a:t>
            </a:r>
          </a:p>
        </p:txBody>
      </p:sp>
      <p:sp>
        <p:nvSpPr>
          <p:cNvPr id="99" name="矩形 98"/>
          <p:cNvSpPr/>
          <p:nvPr/>
        </p:nvSpPr>
        <p:spPr>
          <a:xfrm>
            <a:off x="8679180" y="188595"/>
            <a:ext cx="3513455" cy="630555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62025" y="955675"/>
            <a:ext cx="811212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评审管理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可以查看到评审专家组成员，以及对参赛作品进行分配</a:t>
            </a:r>
          </a:p>
        </p:txBody>
      </p:sp>
      <p:sp>
        <p:nvSpPr>
          <p:cNvPr id="37" name="椭圆 36"/>
          <p:cNvSpPr/>
          <p:nvPr/>
        </p:nvSpPr>
        <p:spPr>
          <a:xfrm>
            <a:off x="566288" y="1004652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853"/>
          <a:stretch>
            <a:fillRect/>
          </a:stretch>
        </p:blipFill>
        <p:spPr>
          <a:xfrm>
            <a:off x="75565" y="1533525"/>
            <a:ext cx="12041505" cy="37903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66420" y="3467100"/>
            <a:ext cx="1010920" cy="4724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577340" y="1268731"/>
            <a:ext cx="629920" cy="21983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525" y="0"/>
            <a:ext cx="8319135" cy="81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2.</a:t>
            </a:r>
            <a:r>
              <a:rPr lang="zh-CN" altLang="en-US" sz="3000" dirty="0">
                <a:solidFill>
                  <a:schemeClr val="bg1"/>
                </a:solidFill>
                <a:sym typeface="+mn-ea"/>
              </a:rPr>
              <a:t>对参赛作品进行分配</a:t>
            </a:r>
          </a:p>
        </p:txBody>
      </p:sp>
      <p:sp>
        <p:nvSpPr>
          <p:cNvPr id="99" name="矩形 98"/>
          <p:cNvSpPr/>
          <p:nvPr/>
        </p:nvSpPr>
        <p:spPr>
          <a:xfrm>
            <a:off x="8679180" y="188595"/>
            <a:ext cx="3513455" cy="630555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1802" t="653" r="8000" b="1843"/>
          <a:stretch>
            <a:fillRect/>
          </a:stretch>
        </p:blipFill>
        <p:spPr>
          <a:xfrm>
            <a:off x="407035" y="1517015"/>
            <a:ext cx="8791575" cy="3695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04225" y="3819525"/>
            <a:ext cx="615950" cy="2641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4710" y="1026795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点击【作品分配】即可把参赛作品进行分配</a:t>
            </a:r>
          </a:p>
        </p:txBody>
      </p:sp>
      <p:cxnSp>
        <p:nvCxnSpPr>
          <p:cNvPr id="14" name="直接箭头连接符 13"/>
          <p:cNvCxnSpPr>
            <a:stCxn id="10" idx="1"/>
            <a:endCxn id="12" idx="2"/>
          </p:cNvCxnSpPr>
          <p:nvPr/>
        </p:nvCxnSpPr>
        <p:spPr>
          <a:xfrm flipH="1" flipV="1">
            <a:off x="2896295" y="1365349"/>
            <a:ext cx="5507930" cy="2586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t="8720" b="16493"/>
          <a:stretch>
            <a:fillRect/>
          </a:stretch>
        </p:blipFill>
        <p:spPr>
          <a:xfrm>
            <a:off x="407035" y="5132070"/>
            <a:ext cx="11095355" cy="15030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553575" y="2639695"/>
            <a:ext cx="256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点击【添加】把该作品分配给相应的评审专家</a:t>
            </a:r>
          </a:p>
        </p:txBody>
      </p:sp>
      <p:sp>
        <p:nvSpPr>
          <p:cNvPr id="2" name="椭圆 1"/>
          <p:cNvSpPr/>
          <p:nvPr/>
        </p:nvSpPr>
        <p:spPr>
          <a:xfrm>
            <a:off x="566288" y="1066882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65153" y="2818212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10272395" y="5813425"/>
            <a:ext cx="431800" cy="2705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10199371" y="3284855"/>
            <a:ext cx="289117" cy="2528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525" y="0"/>
            <a:ext cx="8319135" cy="81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3.</a:t>
            </a:r>
            <a:r>
              <a:rPr lang="zh-CN" altLang="en-US" sz="3000" dirty="0">
                <a:solidFill>
                  <a:schemeClr val="bg1"/>
                </a:solidFill>
                <a:sym typeface="+mn-ea"/>
              </a:rPr>
              <a:t>对参赛作品进行上报</a:t>
            </a:r>
          </a:p>
        </p:txBody>
      </p:sp>
      <p:sp>
        <p:nvSpPr>
          <p:cNvPr id="99" name="矩形 98"/>
          <p:cNvSpPr/>
          <p:nvPr/>
        </p:nvSpPr>
        <p:spPr>
          <a:xfrm>
            <a:off x="8679180" y="188595"/>
            <a:ext cx="3513455" cy="630555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95400" y="891367"/>
            <a:ext cx="921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作品管理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作品上报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中查看到所有参赛的作品，以及对优秀参赛作品进行上报颁奖</a:t>
            </a:r>
          </a:p>
        </p:txBody>
      </p:sp>
      <p:sp>
        <p:nvSpPr>
          <p:cNvPr id="37" name="椭圆 36"/>
          <p:cNvSpPr/>
          <p:nvPr/>
        </p:nvSpPr>
        <p:spPr>
          <a:xfrm>
            <a:off x="303134" y="847909"/>
            <a:ext cx="320257" cy="356067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04312" y="2395442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将作品上报或者勾选，点击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批量通过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可以批量上报。</a:t>
            </a:r>
            <a:endParaRPr lang="zh-CN" altLang="en-US" sz="1600" dirty="0"/>
          </a:p>
        </p:txBody>
      </p:sp>
      <p:sp>
        <p:nvSpPr>
          <p:cNvPr id="17" name="椭圆 16"/>
          <p:cNvSpPr/>
          <p:nvPr/>
        </p:nvSpPr>
        <p:spPr>
          <a:xfrm>
            <a:off x="8398086" y="2395443"/>
            <a:ext cx="369148" cy="394774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7" y="1300769"/>
            <a:ext cx="8208912" cy="37124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V="1">
            <a:off x="191345" y="1988840"/>
            <a:ext cx="864095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055440" y="1203977"/>
            <a:ext cx="720080" cy="784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3318772"/>
            <a:ext cx="9793088" cy="292076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flipV="1">
            <a:off x="9480376" y="3318772"/>
            <a:ext cx="936103" cy="3635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flipV="1">
            <a:off x="10128449" y="5407621"/>
            <a:ext cx="432048" cy="2927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V="1">
            <a:off x="1919536" y="4425785"/>
            <a:ext cx="432048" cy="80341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>
            <a:endCxn id="17" idx="4"/>
          </p:cNvCxnSpPr>
          <p:nvPr/>
        </p:nvCxnSpPr>
        <p:spPr>
          <a:xfrm flipH="1" flipV="1">
            <a:off x="8582660" y="2790217"/>
            <a:ext cx="897716" cy="5285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17" idx="4"/>
          </p:cNvCxnSpPr>
          <p:nvPr/>
        </p:nvCxnSpPr>
        <p:spPr>
          <a:xfrm flipH="1" flipV="1">
            <a:off x="8582660" y="2790217"/>
            <a:ext cx="1761812" cy="2617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525" y="0"/>
            <a:ext cx="8319135" cy="81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4.</a:t>
            </a:r>
            <a:r>
              <a:rPr lang="zh-CN" altLang="en-US" sz="3000" dirty="0">
                <a:solidFill>
                  <a:schemeClr val="bg1"/>
                </a:solidFill>
                <a:sym typeface="+mn-ea"/>
              </a:rPr>
              <a:t>如何对优秀作品进行颁奖</a:t>
            </a:r>
          </a:p>
        </p:txBody>
      </p:sp>
      <p:sp>
        <p:nvSpPr>
          <p:cNvPr id="99" name="矩形 98"/>
          <p:cNvSpPr/>
          <p:nvPr/>
        </p:nvSpPr>
        <p:spPr>
          <a:xfrm>
            <a:off x="8679180" y="188595"/>
            <a:ext cx="3513455" cy="630555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4710" y="1026795"/>
            <a:ext cx="6750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点击【参赛作品】中可以查看所有的参赛作品以及通过上报的待颁奖作品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74452" y="3712961"/>
            <a:ext cx="2840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  <a:ea typeface="+mn-ea"/>
              </a:rPr>
              <a:t>点击【设置奖项】对待颁奖作品进行颁奖，点击  【选择奖项】后就被评为优秀作品。</a:t>
            </a:r>
          </a:p>
        </p:txBody>
      </p:sp>
      <p:sp>
        <p:nvSpPr>
          <p:cNvPr id="2" name="椭圆 1"/>
          <p:cNvSpPr/>
          <p:nvPr/>
        </p:nvSpPr>
        <p:spPr>
          <a:xfrm>
            <a:off x="566288" y="1066882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072254" y="3745960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2" y="1395001"/>
            <a:ext cx="8828831" cy="3530804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1415480" y="1354914"/>
            <a:ext cx="648072" cy="802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66288" y="1435182"/>
            <a:ext cx="849192" cy="32811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384031" y="3284855"/>
            <a:ext cx="504057" cy="2881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6888088" y="1334823"/>
            <a:ext cx="864096" cy="1941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15" y="2110641"/>
            <a:ext cx="2723898" cy="1474029"/>
          </a:xfrm>
          <a:prstGeom prst="rect">
            <a:avLst/>
          </a:prstGeom>
        </p:spPr>
      </p:pic>
      <p:cxnSp>
        <p:nvCxnSpPr>
          <p:cNvPr id="33" name="直接箭头连接符 32"/>
          <p:cNvCxnSpPr/>
          <p:nvPr/>
        </p:nvCxnSpPr>
        <p:spPr>
          <a:xfrm>
            <a:off x="9624392" y="2852936"/>
            <a:ext cx="144015" cy="893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5041581"/>
            <a:ext cx="11521279" cy="1555771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 flipV="1">
            <a:off x="10200456" y="4830725"/>
            <a:ext cx="432050" cy="8109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632505" y="5641676"/>
            <a:ext cx="792087" cy="3555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9078472" y="4830725"/>
            <a:ext cx="689935" cy="13345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582660" y="6165304"/>
            <a:ext cx="8977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80376" y="256490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-75389"/>
            <a:ext cx="12192000" cy="6933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" y="-75389"/>
            <a:ext cx="3215217" cy="6933389"/>
          </a:xfrm>
          <a:prstGeom prst="rect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9"/>
          <p:cNvSpPr txBox="1">
            <a:spLocks noChangeArrowheads="1"/>
          </p:cNvSpPr>
          <p:nvPr/>
        </p:nvSpPr>
        <p:spPr bwMode="auto">
          <a:xfrm>
            <a:off x="651936" y="78318"/>
            <a:ext cx="2988733" cy="10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6" name="文本框 50"/>
          <p:cNvSpPr txBox="1">
            <a:spLocks noChangeArrowheads="1"/>
          </p:cNvSpPr>
          <p:nvPr/>
        </p:nvSpPr>
        <p:spPr bwMode="auto">
          <a:xfrm>
            <a:off x="1418168" y="1210733"/>
            <a:ext cx="171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1"/>
          <p:cNvSpPr txBox="1">
            <a:spLocks noChangeArrowheads="1"/>
          </p:cNvSpPr>
          <p:nvPr/>
        </p:nvSpPr>
        <p:spPr bwMode="auto">
          <a:xfrm>
            <a:off x="203203" y="3"/>
            <a:ext cx="10900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1528233" y="1136651"/>
            <a:ext cx="16869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5487526" y="4581128"/>
            <a:ext cx="4421505" cy="771525"/>
          </a:xfrm>
          <a:prstGeom prst="roundRect">
            <a:avLst/>
          </a:prstGeom>
          <a:solidFill>
            <a:srgbClr val="DF404C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评审员操作说明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487526" y="2939926"/>
            <a:ext cx="4421505" cy="8235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n-ea"/>
              </a:rPr>
              <a:t>管理员操作说明</a:t>
            </a:r>
          </a:p>
        </p:txBody>
      </p:sp>
      <p:sp>
        <p:nvSpPr>
          <p:cNvPr id="40" name="圆角矩形 2"/>
          <p:cNvSpPr/>
          <p:nvPr/>
        </p:nvSpPr>
        <p:spPr>
          <a:xfrm>
            <a:off x="5182091" y="4515723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圆角矩形 2"/>
          <p:cNvSpPr/>
          <p:nvPr/>
        </p:nvSpPr>
        <p:spPr>
          <a:xfrm>
            <a:off x="5182091" y="2920241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05450" y="1311910"/>
            <a:ext cx="4424045" cy="7664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n-ea"/>
              </a:rPr>
              <a:t>参赛者操作说明</a:t>
            </a:r>
            <a:endParaRPr lang="zh-CN" altLang="en-US" sz="18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5171440" y="1254760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圆角矩形 2"/>
          <p:cNvSpPr/>
          <p:nvPr/>
        </p:nvSpPr>
        <p:spPr>
          <a:xfrm>
            <a:off x="5167630" y="1311910"/>
            <a:ext cx="785495" cy="729615"/>
          </a:xfrm>
          <a:custGeom>
            <a:avLst/>
            <a:gdLst>
              <a:gd name="connsiteX0" fmla="*/ 216028 w 2376260"/>
              <a:gd name="connsiteY0" fmla="*/ 0 h 1296144"/>
              <a:gd name="connsiteX1" fmla="*/ 1309273 w 2376260"/>
              <a:gd name="connsiteY1" fmla="*/ 0 h 1296144"/>
              <a:gd name="connsiteX2" fmla="*/ 2376260 w 2376260"/>
              <a:gd name="connsiteY2" fmla="*/ 1296144 h 1296144"/>
              <a:gd name="connsiteX3" fmla="*/ 216028 w 2376260"/>
              <a:gd name="connsiteY3" fmla="*/ 1296144 h 1296144"/>
              <a:gd name="connsiteX4" fmla="*/ 0 w 2376260"/>
              <a:gd name="connsiteY4" fmla="*/ 1080116 h 1296144"/>
              <a:gd name="connsiteX5" fmla="*/ 0 w 2376260"/>
              <a:gd name="connsiteY5" fmla="*/ 216028 h 1296144"/>
              <a:gd name="connsiteX6" fmla="*/ 216028 w 2376260"/>
              <a:gd name="connsiteY6" fmla="*/ 0 h 1296144"/>
              <a:gd name="connsiteX0-1" fmla="*/ 216028 w 1309273"/>
              <a:gd name="connsiteY0-2" fmla="*/ 0 h 1296144"/>
              <a:gd name="connsiteX1-3" fmla="*/ 1309273 w 1309273"/>
              <a:gd name="connsiteY1-4" fmla="*/ 0 h 1296144"/>
              <a:gd name="connsiteX2-5" fmla="*/ 216028 w 1309273"/>
              <a:gd name="connsiteY2-6" fmla="*/ 1296144 h 1296144"/>
              <a:gd name="connsiteX3-7" fmla="*/ 0 w 1309273"/>
              <a:gd name="connsiteY3-8" fmla="*/ 1080116 h 1296144"/>
              <a:gd name="connsiteX4-9" fmla="*/ 0 w 1309273"/>
              <a:gd name="connsiteY4-10" fmla="*/ 216028 h 1296144"/>
              <a:gd name="connsiteX5-11" fmla="*/ 216028 w 1309273"/>
              <a:gd name="connsiteY5-12" fmla="*/ 0 h 1296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09273" h="1296144">
                <a:moveTo>
                  <a:pt x="216028" y="0"/>
                </a:moveTo>
                <a:lnTo>
                  <a:pt x="1309273" y="0"/>
                </a:ln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rgbClr val="FFFFFF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+mn-ea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06060" y="1377950"/>
            <a:ext cx="578485" cy="5422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+mn-ea"/>
              </a:rPr>
              <a:t>1</a:t>
            </a:r>
          </a:p>
        </p:txBody>
      </p:sp>
      <p:sp>
        <p:nvSpPr>
          <p:cNvPr id="64" name="椭圆 63"/>
          <p:cNvSpPr/>
          <p:nvPr/>
        </p:nvSpPr>
        <p:spPr>
          <a:xfrm>
            <a:off x="5295121" y="3035811"/>
            <a:ext cx="578485" cy="5422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+mn-ea"/>
              </a:rPr>
              <a:t>2</a:t>
            </a:r>
          </a:p>
        </p:txBody>
      </p:sp>
      <p:sp>
        <p:nvSpPr>
          <p:cNvPr id="48" name="椭圆 47"/>
          <p:cNvSpPr/>
          <p:nvPr/>
        </p:nvSpPr>
        <p:spPr>
          <a:xfrm>
            <a:off x="5295121" y="4627483"/>
            <a:ext cx="578485" cy="542290"/>
          </a:xfrm>
          <a:prstGeom prst="ellipse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+mn-ea"/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54" y="4087216"/>
            <a:ext cx="7411127" cy="26270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4525645"/>
            <a:ext cx="7439660" cy="1821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952" t="-13938" r="-952" b="17804"/>
          <a:stretch>
            <a:fillRect/>
          </a:stretch>
        </p:blipFill>
        <p:spPr>
          <a:xfrm>
            <a:off x="479376" y="1053242"/>
            <a:ext cx="7508854" cy="287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8850" r="9372" b="45277"/>
          <a:stretch>
            <a:fillRect/>
          </a:stretch>
        </p:blipFill>
        <p:spPr>
          <a:xfrm>
            <a:off x="389255" y="1452880"/>
            <a:ext cx="7599045" cy="24853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2"/>
          <p:cNvSpPr txBox="1"/>
          <p:nvPr/>
        </p:nvSpPr>
        <p:spPr>
          <a:xfrm>
            <a:off x="263352" y="0"/>
            <a:ext cx="5832648" cy="81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</a:rPr>
              <a:t>1.</a:t>
            </a:r>
            <a:r>
              <a:rPr lang="zh-CN" altLang="en-US" sz="3000" dirty="0">
                <a:solidFill>
                  <a:schemeClr val="bg1"/>
                </a:solidFill>
              </a:rPr>
              <a:t>如何进入活动</a:t>
            </a:r>
          </a:p>
        </p:txBody>
      </p:sp>
      <p:sp>
        <p:nvSpPr>
          <p:cNvPr id="6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67960" y="1038446"/>
            <a:ext cx="844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在浏览器中输入武汉教育云网址（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http://www.wuhaneduyun.cn/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），进入武汉教育云平台</a:t>
            </a:r>
          </a:p>
        </p:txBody>
      </p:sp>
      <p:sp>
        <p:nvSpPr>
          <p:cNvPr id="8" name="椭圆 7"/>
          <p:cNvSpPr/>
          <p:nvPr/>
        </p:nvSpPr>
        <p:spPr>
          <a:xfrm>
            <a:off x="479928" y="1063707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84232" y="2052452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38152" y="1452794"/>
            <a:ext cx="341624" cy="505194"/>
          </a:xfrm>
          <a:prstGeom prst="rect">
            <a:avLst/>
          </a:prstGeom>
          <a:noFill/>
          <a:ln>
            <a:solidFill>
              <a:srgbClr val="EA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1" idx="3"/>
            <a:endCxn id="9" idx="2"/>
          </p:cNvCxnSpPr>
          <p:nvPr/>
        </p:nvCxnSpPr>
        <p:spPr>
          <a:xfrm>
            <a:off x="4079776" y="1705391"/>
            <a:ext cx="4104456" cy="491077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523698" y="1596304"/>
            <a:ext cx="3220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频道，进入“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年武汉市东西湖区中小学师生美术作品展”首页。</a:t>
            </a:r>
          </a:p>
        </p:txBody>
      </p:sp>
      <p:sp>
        <p:nvSpPr>
          <p:cNvPr id="14" name="椭圆 13"/>
          <p:cNvSpPr/>
          <p:nvPr/>
        </p:nvSpPr>
        <p:spPr>
          <a:xfrm>
            <a:off x="8184232" y="5660613"/>
            <a:ext cx="270510" cy="288290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>
            <a:endCxn id="14" idx="2"/>
          </p:cNvCxnSpPr>
          <p:nvPr/>
        </p:nvCxnSpPr>
        <p:spPr>
          <a:xfrm flipV="1">
            <a:off x="6523264" y="5804758"/>
            <a:ext cx="1660968" cy="557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670230" y="5266149"/>
            <a:ext cx="2927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年武汉市东西湖中小学师生美术作品展”首页后，点击专家评分即可进行作品评分。</a:t>
            </a:r>
          </a:p>
        </p:txBody>
      </p:sp>
      <p:sp>
        <p:nvSpPr>
          <p:cNvPr id="2" name="矩形 1"/>
          <p:cNvSpPr/>
          <p:nvPr/>
        </p:nvSpPr>
        <p:spPr>
          <a:xfrm>
            <a:off x="5894614" y="6362700"/>
            <a:ext cx="628650" cy="291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50" y="1393793"/>
            <a:ext cx="10515600" cy="43010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2"/>
          <p:cNvSpPr txBox="1"/>
          <p:nvPr/>
        </p:nvSpPr>
        <p:spPr>
          <a:xfrm>
            <a:off x="263352" y="0"/>
            <a:ext cx="5832648" cy="81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chemeClr val="bg1"/>
                </a:solidFill>
              </a:rPr>
              <a:t>2.</a:t>
            </a:r>
            <a:r>
              <a:rPr lang="zh-CN" altLang="en-US" sz="3000" dirty="0">
                <a:solidFill>
                  <a:schemeClr val="bg1"/>
                </a:solidFill>
              </a:rPr>
              <a:t>如何评分</a:t>
            </a:r>
          </a:p>
        </p:txBody>
      </p:sp>
      <p:sp>
        <p:nvSpPr>
          <p:cNvPr id="8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77670" y="4252404"/>
            <a:ext cx="381740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359696" y="1267757"/>
            <a:ext cx="5517975" cy="2984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69521" y="890162"/>
            <a:ext cx="1021739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，进入评审员评分页面。</a:t>
            </a:r>
          </a:p>
        </p:txBody>
      </p:sp>
      <p:sp>
        <p:nvSpPr>
          <p:cNvPr id="13" name="椭圆 12"/>
          <p:cNvSpPr/>
          <p:nvPr/>
        </p:nvSpPr>
        <p:spPr>
          <a:xfrm>
            <a:off x="722075" y="979725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-75389"/>
            <a:ext cx="12192000" cy="6933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" y="-75389"/>
            <a:ext cx="3215217" cy="6933389"/>
          </a:xfrm>
          <a:prstGeom prst="rect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9"/>
          <p:cNvSpPr txBox="1">
            <a:spLocks noChangeArrowheads="1"/>
          </p:cNvSpPr>
          <p:nvPr/>
        </p:nvSpPr>
        <p:spPr bwMode="auto">
          <a:xfrm>
            <a:off x="651936" y="78318"/>
            <a:ext cx="2988733" cy="10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6" name="文本框 50"/>
          <p:cNvSpPr txBox="1">
            <a:spLocks noChangeArrowheads="1"/>
          </p:cNvSpPr>
          <p:nvPr/>
        </p:nvSpPr>
        <p:spPr bwMode="auto">
          <a:xfrm>
            <a:off x="1418168" y="1210733"/>
            <a:ext cx="1718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1"/>
          <p:cNvSpPr txBox="1">
            <a:spLocks noChangeArrowheads="1"/>
          </p:cNvSpPr>
          <p:nvPr/>
        </p:nvSpPr>
        <p:spPr bwMode="auto">
          <a:xfrm>
            <a:off x="203203" y="3"/>
            <a:ext cx="10900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1528233" y="1136651"/>
            <a:ext cx="16869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5487526" y="4581128"/>
            <a:ext cx="4421505" cy="7715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评审员操作说明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487526" y="2939926"/>
            <a:ext cx="4421505" cy="8235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n-ea"/>
              </a:rPr>
              <a:t>管理员操作说明</a:t>
            </a:r>
          </a:p>
        </p:txBody>
      </p:sp>
      <p:sp>
        <p:nvSpPr>
          <p:cNvPr id="40" name="圆角矩形 2"/>
          <p:cNvSpPr/>
          <p:nvPr/>
        </p:nvSpPr>
        <p:spPr>
          <a:xfrm>
            <a:off x="5182091" y="4515723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圆角矩形 2"/>
          <p:cNvSpPr/>
          <p:nvPr/>
        </p:nvSpPr>
        <p:spPr>
          <a:xfrm>
            <a:off x="5182091" y="2920241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05450" y="1311910"/>
            <a:ext cx="4424045" cy="766445"/>
          </a:xfrm>
          <a:prstGeom prst="roundRect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n-ea"/>
              </a:rPr>
              <a:t>参赛者操作说明</a:t>
            </a:r>
            <a:endParaRPr lang="zh-CN" altLang="en-US" sz="18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5171440" y="1254760"/>
            <a:ext cx="1385570" cy="873125"/>
          </a:xfrm>
          <a:custGeom>
            <a:avLst/>
            <a:gdLst/>
            <a:ahLst/>
            <a:cxnLst/>
            <a:rect l="l" t="t" r="r" b="b"/>
            <a:pathLst>
              <a:path w="2590617" h="1296144">
                <a:moveTo>
                  <a:pt x="216028" y="0"/>
                </a:moveTo>
                <a:lnTo>
                  <a:pt x="1309273" y="0"/>
                </a:lnTo>
                <a:lnTo>
                  <a:pt x="2590617" y="1096697"/>
                </a:lnTo>
                <a:cubicBezTo>
                  <a:pt x="2583149" y="1208300"/>
                  <a:pt x="2489963" y="1296144"/>
                  <a:pt x="2376260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圆角矩形 2"/>
          <p:cNvSpPr/>
          <p:nvPr/>
        </p:nvSpPr>
        <p:spPr>
          <a:xfrm>
            <a:off x="5167630" y="1311910"/>
            <a:ext cx="785495" cy="729615"/>
          </a:xfrm>
          <a:custGeom>
            <a:avLst/>
            <a:gdLst>
              <a:gd name="connsiteX0" fmla="*/ 216028 w 2376260"/>
              <a:gd name="connsiteY0" fmla="*/ 0 h 1296144"/>
              <a:gd name="connsiteX1" fmla="*/ 1309273 w 2376260"/>
              <a:gd name="connsiteY1" fmla="*/ 0 h 1296144"/>
              <a:gd name="connsiteX2" fmla="*/ 2376260 w 2376260"/>
              <a:gd name="connsiteY2" fmla="*/ 1296144 h 1296144"/>
              <a:gd name="connsiteX3" fmla="*/ 216028 w 2376260"/>
              <a:gd name="connsiteY3" fmla="*/ 1296144 h 1296144"/>
              <a:gd name="connsiteX4" fmla="*/ 0 w 2376260"/>
              <a:gd name="connsiteY4" fmla="*/ 1080116 h 1296144"/>
              <a:gd name="connsiteX5" fmla="*/ 0 w 2376260"/>
              <a:gd name="connsiteY5" fmla="*/ 216028 h 1296144"/>
              <a:gd name="connsiteX6" fmla="*/ 216028 w 2376260"/>
              <a:gd name="connsiteY6" fmla="*/ 0 h 1296144"/>
              <a:gd name="connsiteX0-1" fmla="*/ 216028 w 1309273"/>
              <a:gd name="connsiteY0-2" fmla="*/ 0 h 1296144"/>
              <a:gd name="connsiteX1-3" fmla="*/ 1309273 w 1309273"/>
              <a:gd name="connsiteY1-4" fmla="*/ 0 h 1296144"/>
              <a:gd name="connsiteX2-5" fmla="*/ 216028 w 1309273"/>
              <a:gd name="connsiteY2-6" fmla="*/ 1296144 h 1296144"/>
              <a:gd name="connsiteX3-7" fmla="*/ 0 w 1309273"/>
              <a:gd name="connsiteY3-8" fmla="*/ 1080116 h 1296144"/>
              <a:gd name="connsiteX4-9" fmla="*/ 0 w 1309273"/>
              <a:gd name="connsiteY4-10" fmla="*/ 216028 h 1296144"/>
              <a:gd name="connsiteX5-11" fmla="*/ 216028 w 1309273"/>
              <a:gd name="connsiteY5-12" fmla="*/ 0 h 1296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09273" h="1296144">
                <a:moveTo>
                  <a:pt x="216028" y="0"/>
                </a:moveTo>
                <a:lnTo>
                  <a:pt x="1309273" y="0"/>
                </a:ln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ubicBezTo>
                  <a:pt x="0" y="96719"/>
                  <a:pt x="96719" y="0"/>
                  <a:pt x="216028" y="0"/>
                </a:cubicBezTo>
                <a:close/>
              </a:path>
            </a:pathLst>
          </a:custGeom>
          <a:solidFill>
            <a:srgbClr val="FFFFFF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+mn-ea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06060" y="1377950"/>
            <a:ext cx="578485" cy="542290"/>
          </a:xfrm>
          <a:prstGeom prst="ellipse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+mn-ea"/>
              </a:rPr>
              <a:t>1</a:t>
            </a:r>
          </a:p>
        </p:txBody>
      </p:sp>
      <p:sp>
        <p:nvSpPr>
          <p:cNvPr id="64" name="椭圆 63"/>
          <p:cNvSpPr/>
          <p:nvPr/>
        </p:nvSpPr>
        <p:spPr>
          <a:xfrm>
            <a:off x="5295121" y="3035811"/>
            <a:ext cx="578485" cy="5422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+mn-ea"/>
              </a:rPr>
              <a:t>2</a:t>
            </a:r>
          </a:p>
        </p:txBody>
      </p:sp>
      <p:sp>
        <p:nvSpPr>
          <p:cNvPr id="48" name="椭圆 47"/>
          <p:cNvSpPr/>
          <p:nvPr/>
        </p:nvSpPr>
        <p:spPr>
          <a:xfrm>
            <a:off x="5295121" y="4627483"/>
            <a:ext cx="578485" cy="5422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+mn-ea"/>
              </a:rPr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12192000" cy="6023610"/>
          </a:xfrm>
        </p:spPr>
      </p:pic>
      <p:cxnSp>
        <p:nvCxnSpPr>
          <p:cNvPr id="7" name="直接箭头连接符 6"/>
          <p:cNvCxnSpPr>
            <a:stCxn id="10" idx="3"/>
          </p:cNvCxnSpPr>
          <p:nvPr/>
        </p:nvCxnSpPr>
        <p:spPr>
          <a:xfrm>
            <a:off x="8014970" y="3429000"/>
            <a:ext cx="12496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1" idx="3"/>
          </p:cNvCxnSpPr>
          <p:nvPr/>
        </p:nvCxnSpPr>
        <p:spPr>
          <a:xfrm flipV="1">
            <a:off x="8014970" y="4004945"/>
            <a:ext cx="1249680" cy="5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38300" y="3229705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可在此处查看作品信息。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8379" y="3810338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可在此处查看参赛作品。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 txBox="1"/>
          <p:nvPr/>
        </p:nvSpPr>
        <p:spPr>
          <a:xfrm>
            <a:off x="263352" y="0"/>
            <a:ext cx="5832648" cy="81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3.</a:t>
            </a:r>
            <a:r>
              <a:rPr lang="zh-CN" altLang="en-US" sz="3000" dirty="0">
                <a:solidFill>
                  <a:schemeClr val="bg1"/>
                </a:solidFill>
              </a:rPr>
              <a:t>查看作品信息</a:t>
            </a:r>
          </a:p>
        </p:txBody>
      </p:sp>
      <p:sp>
        <p:nvSpPr>
          <p:cNvPr id="4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8362765" y="5965794"/>
            <a:ext cx="1296140" cy="337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21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30754" y="4498772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此处可进行专家评分。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2236" y="5423372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此处可对作品进行评价。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376907" y="6176963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点击提交即可评价完成。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2"/>
          <p:cNvSpPr txBox="1"/>
          <p:nvPr/>
        </p:nvSpPr>
        <p:spPr>
          <a:xfrm>
            <a:off x="263352" y="0"/>
            <a:ext cx="5832648" cy="81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4.</a:t>
            </a:r>
            <a:r>
              <a:rPr lang="zh-CN" altLang="en-US" sz="3000" dirty="0">
                <a:solidFill>
                  <a:schemeClr val="bg1"/>
                </a:solidFill>
              </a:rPr>
              <a:t>专家评分</a:t>
            </a:r>
          </a:p>
        </p:txBody>
      </p:sp>
      <p:sp>
        <p:nvSpPr>
          <p:cNvPr id="4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9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7140" y="2749383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评分结束后会进入已评分界面。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85805" y="5717009"/>
            <a:ext cx="378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如若需要修改可点击此处修改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 txBox="1"/>
          <p:nvPr/>
        </p:nvSpPr>
        <p:spPr>
          <a:xfrm>
            <a:off x="263352" y="0"/>
            <a:ext cx="5832648" cy="81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5.</a:t>
            </a:r>
            <a:r>
              <a:rPr lang="zh-CN" altLang="en-US" sz="3000" dirty="0">
                <a:solidFill>
                  <a:schemeClr val="bg1"/>
                </a:solidFill>
              </a:rPr>
              <a:t>修改评分</a:t>
            </a:r>
          </a:p>
        </p:txBody>
      </p:sp>
      <p:sp>
        <p:nvSpPr>
          <p:cNvPr id="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5677" y="5805264"/>
            <a:ext cx="5400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http://www.wuhaneduyun.cn/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924944"/>
            <a:ext cx="3960440" cy="665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东西湖艺术小人才比赛汇聚页"/>
          <p:cNvPicPr>
            <a:picLocks noChangeAspect="1"/>
          </p:cNvPicPr>
          <p:nvPr/>
        </p:nvPicPr>
        <p:blipFill rotWithShape="1">
          <a:blip r:embed="rId3"/>
          <a:srcRect l="16298" r="17599" b="83124"/>
          <a:stretch>
            <a:fillRect/>
          </a:stretch>
        </p:blipFill>
        <p:spPr>
          <a:xfrm>
            <a:off x="548640" y="3360420"/>
            <a:ext cx="7445375" cy="258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1.</a:t>
            </a:r>
            <a:r>
              <a:rPr lang="zh-CN" altLang="en-US" sz="3000" dirty="0">
                <a:solidFill>
                  <a:schemeClr val="bg1"/>
                </a:solidFill>
              </a:rPr>
              <a:t>如何进入活动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7960" y="1397221"/>
            <a:ext cx="10904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在浏览器中输入武汉教育云网址（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http://www.wuhaneduyun.cn/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），进入武汉教育云平台，点击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登录账号。</a:t>
            </a:r>
          </a:p>
        </p:txBody>
      </p:sp>
      <p:sp>
        <p:nvSpPr>
          <p:cNvPr id="7" name="椭圆 6"/>
          <p:cNvSpPr/>
          <p:nvPr/>
        </p:nvSpPr>
        <p:spPr>
          <a:xfrm>
            <a:off x="479928" y="1350727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56402" y="2527845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3985" y="3371215"/>
            <a:ext cx="302260" cy="440690"/>
          </a:xfrm>
          <a:prstGeom prst="rect">
            <a:avLst/>
          </a:prstGeom>
          <a:noFill/>
          <a:ln>
            <a:solidFill>
              <a:srgbClr val="EA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0" idx="0"/>
            <a:endCxn id="9" idx="4"/>
          </p:cNvCxnSpPr>
          <p:nvPr/>
        </p:nvCxnSpPr>
        <p:spPr>
          <a:xfrm flipV="1">
            <a:off x="4095115" y="2816225"/>
            <a:ext cx="5715" cy="554990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295775" y="2419350"/>
            <a:ext cx="34963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频道，进入活动首页</a:t>
            </a:r>
          </a:p>
        </p:txBody>
      </p:sp>
      <p:sp>
        <p:nvSpPr>
          <p:cNvPr id="17" name="椭圆 16"/>
          <p:cNvSpPr/>
          <p:nvPr/>
        </p:nvSpPr>
        <p:spPr>
          <a:xfrm>
            <a:off x="8252554" y="4756229"/>
            <a:ext cx="270510" cy="288290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1860" y="4485005"/>
            <a:ext cx="33547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年武汉市东西湖区中小学师生美术作品网络展评活动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，进入活动界面</a:t>
            </a:r>
          </a:p>
        </p:txBody>
      </p:sp>
      <p:sp>
        <p:nvSpPr>
          <p:cNvPr id="14" name="矩形 13"/>
          <p:cNvSpPr/>
          <p:nvPr/>
        </p:nvSpPr>
        <p:spPr>
          <a:xfrm>
            <a:off x="548640" y="3811905"/>
            <a:ext cx="7445375" cy="2146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接箭头连接符 20"/>
          <p:cNvCxnSpPr>
            <a:stCxn id="14" idx="3"/>
            <a:endCxn id="17" idx="2"/>
          </p:cNvCxnSpPr>
          <p:nvPr/>
        </p:nvCxnSpPr>
        <p:spPr>
          <a:xfrm>
            <a:off x="7994015" y="4885055"/>
            <a:ext cx="258445" cy="15240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东西湖艺术小人才比赛汇聚页"/>
          <p:cNvPicPr>
            <a:picLocks noChangeAspect="1"/>
          </p:cNvPicPr>
          <p:nvPr/>
        </p:nvPicPr>
        <p:blipFill rotWithShape="1">
          <a:blip r:embed="rId3"/>
          <a:srcRect l="17324" r="17599" b="65763"/>
          <a:stretch>
            <a:fillRect/>
          </a:stretch>
        </p:blipFill>
        <p:spPr>
          <a:xfrm>
            <a:off x="593090" y="1129665"/>
            <a:ext cx="7329805" cy="52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2.</a:t>
            </a:r>
            <a:r>
              <a:rPr lang="zh-CN" altLang="en-US" sz="3000" dirty="0">
                <a:solidFill>
                  <a:schemeClr val="bg1"/>
                </a:solidFill>
              </a:rPr>
              <a:t>如何进入报名界面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702522" y="3398878"/>
            <a:ext cx="3240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点击教师评比下方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我要参赛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，进入教师参赛报名界面</a:t>
            </a:r>
          </a:p>
        </p:txBody>
      </p:sp>
      <p:sp>
        <p:nvSpPr>
          <p:cNvPr id="7" name="椭圆 6"/>
          <p:cNvSpPr/>
          <p:nvPr/>
        </p:nvSpPr>
        <p:spPr>
          <a:xfrm>
            <a:off x="8414490" y="3697136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>
            <a:stCxn id="30" idx="3"/>
            <a:endCxn id="7" idx="2"/>
          </p:cNvCxnSpPr>
          <p:nvPr/>
        </p:nvCxnSpPr>
        <p:spPr>
          <a:xfrm flipV="1">
            <a:off x="1847771" y="3840964"/>
            <a:ext cx="6566535" cy="1810385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115060" y="5527675"/>
            <a:ext cx="732790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东西湖艺术小人才比赛汇聚页"/>
          <p:cNvPicPr>
            <a:picLocks noChangeAspect="1"/>
          </p:cNvPicPr>
          <p:nvPr/>
        </p:nvPicPr>
        <p:blipFill rotWithShape="1">
          <a:blip r:embed="rId3"/>
          <a:srcRect l="17324" r="17599" b="65763"/>
          <a:stretch>
            <a:fillRect/>
          </a:stretch>
        </p:blipFill>
        <p:spPr>
          <a:xfrm>
            <a:off x="593090" y="1129665"/>
            <a:ext cx="7329805" cy="52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2.</a:t>
            </a:r>
            <a:r>
              <a:rPr lang="zh-CN" altLang="en-US" sz="3000" dirty="0">
                <a:solidFill>
                  <a:schemeClr val="bg1"/>
                </a:solidFill>
              </a:rPr>
              <a:t>如何进入报名界面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02150" y="5598795"/>
            <a:ext cx="763905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533843" y="3717032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32304" y="3403290"/>
            <a:ext cx="3240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点击学生评比下方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我要参赛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，进入学生参赛报名界面</a:t>
            </a:r>
          </a:p>
        </p:txBody>
      </p:sp>
      <p:cxnSp>
        <p:nvCxnSpPr>
          <p:cNvPr id="24" name="直接箭头连接符 23"/>
          <p:cNvCxnSpPr>
            <a:stCxn id="10" idx="3"/>
            <a:endCxn id="22" idx="2"/>
          </p:cNvCxnSpPr>
          <p:nvPr/>
        </p:nvCxnSpPr>
        <p:spPr>
          <a:xfrm flipV="1">
            <a:off x="5266055" y="3861435"/>
            <a:ext cx="3267710" cy="1861185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62"/>
          <a:stretch>
            <a:fillRect/>
          </a:stretch>
        </p:blipFill>
        <p:spPr>
          <a:xfrm>
            <a:off x="635" y="1477010"/>
            <a:ext cx="12191365" cy="54178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2.</a:t>
            </a:r>
            <a:r>
              <a:rPr lang="zh-CN" altLang="en-US" sz="3000" dirty="0">
                <a:solidFill>
                  <a:schemeClr val="bg1"/>
                </a:solidFill>
              </a:rPr>
              <a:t>如何进入报名界面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91344" y="899935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0"/>
          <p:cNvCxnSpPr>
            <a:stCxn id="14" idx="1"/>
            <a:endCxn id="9" idx="4"/>
          </p:cNvCxnSpPr>
          <p:nvPr/>
        </p:nvCxnSpPr>
        <p:spPr>
          <a:xfrm flipH="1" flipV="1">
            <a:off x="335280" y="1188085"/>
            <a:ext cx="9577705" cy="3850005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912985" y="4856480"/>
            <a:ext cx="1075690" cy="36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51384" y="829615"/>
            <a:ext cx="10202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我要参赛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，进入参赛报名界面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21663" b="6834"/>
          <a:stretch>
            <a:fillRect/>
          </a:stretch>
        </p:blipFill>
        <p:spPr>
          <a:xfrm>
            <a:off x="0" y="1257935"/>
            <a:ext cx="12192000" cy="24250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3.</a:t>
            </a:r>
            <a:r>
              <a:rPr lang="zh-CN" altLang="en-US" sz="3000" dirty="0">
                <a:solidFill>
                  <a:schemeClr val="bg1"/>
                </a:solidFill>
              </a:rPr>
              <a:t>填写基本信息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4299" y="819142"/>
            <a:ext cx="8667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参赛者需要先在活动咨询栏找到“</a:t>
            </a:r>
            <a:r>
              <a:rPr lang="zh-CN" altLang="en-US" sz="1600" dirty="0">
                <a:latin typeface="+mn-ea"/>
                <a:ea typeface="+mn-ea"/>
              </a:rPr>
              <a:t>区教育局关于举办</a:t>
            </a:r>
            <a:r>
              <a:rPr lang="en-US" altLang="zh-CN" sz="1600" dirty="0">
                <a:latin typeface="+mn-ea"/>
                <a:ea typeface="+mn-ea"/>
              </a:rPr>
              <a:t>2019</a:t>
            </a:r>
            <a:r>
              <a:rPr lang="zh-CN" altLang="en-US" sz="1600" dirty="0">
                <a:latin typeface="+mn-ea"/>
                <a:ea typeface="+mn-ea"/>
              </a:rPr>
              <a:t>年中小学师生美术作品展的通知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</a:p>
        </p:txBody>
      </p:sp>
      <p:sp>
        <p:nvSpPr>
          <p:cNvPr id="7" name="椭圆 6"/>
          <p:cNvSpPr/>
          <p:nvPr/>
        </p:nvSpPr>
        <p:spPr>
          <a:xfrm>
            <a:off x="467080" y="937280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9650" y="1769745"/>
            <a:ext cx="1065530" cy="481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97297" y="3683099"/>
            <a:ext cx="1123324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教师作品报名表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下载后，按照文档填写信息。（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学生需下载学生作品报名表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椭圆 11"/>
          <p:cNvSpPr/>
          <p:nvPr/>
        </p:nvSpPr>
        <p:spPr>
          <a:xfrm>
            <a:off x="467080" y="3769915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19183" r="1157"/>
          <a:stretch>
            <a:fillRect/>
          </a:stretch>
        </p:blipFill>
        <p:spPr>
          <a:xfrm>
            <a:off x="0" y="4269740"/>
            <a:ext cx="12192000" cy="260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9141" y="6177880"/>
            <a:ext cx="16561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endCxn id="7" idx="4"/>
          </p:cNvCxnSpPr>
          <p:nvPr/>
        </p:nvCxnSpPr>
        <p:spPr>
          <a:xfrm flipH="1" flipV="1">
            <a:off x="611505" y="1225550"/>
            <a:ext cx="1668145" cy="763270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2" idx="4"/>
          </p:cNvCxnSpPr>
          <p:nvPr/>
        </p:nvCxnSpPr>
        <p:spPr>
          <a:xfrm flipH="1" flipV="1">
            <a:off x="611096" y="4057947"/>
            <a:ext cx="3468680" cy="1891333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0"/>
            <a:ext cx="5832648" cy="8191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3.</a:t>
            </a:r>
            <a:r>
              <a:rPr lang="zh-CN" altLang="en-US" sz="3000" dirty="0">
                <a:solidFill>
                  <a:schemeClr val="bg1"/>
                </a:solidFill>
              </a:rPr>
              <a:t>填写基本信息</a:t>
            </a:r>
          </a:p>
        </p:txBody>
      </p:sp>
      <p:sp>
        <p:nvSpPr>
          <p:cNvPr id="99" name="矩形 98"/>
          <p:cNvSpPr/>
          <p:nvPr/>
        </p:nvSpPr>
        <p:spPr>
          <a:xfrm>
            <a:off x="6312025" y="188640"/>
            <a:ext cx="5879976" cy="630502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4299" y="819142"/>
            <a:ext cx="941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进入报名界面后，老师需要填写基本信息，上传刚才填写的作品登记表与参赛作品照片，然后点击提交</a:t>
            </a:r>
          </a:p>
        </p:txBody>
      </p:sp>
      <p:sp>
        <p:nvSpPr>
          <p:cNvPr id="7" name="椭圆 6"/>
          <p:cNvSpPr/>
          <p:nvPr/>
        </p:nvSpPr>
        <p:spPr>
          <a:xfrm>
            <a:off x="467080" y="937280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36560" y="5873903"/>
            <a:ext cx="720080" cy="362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1053" r="1629" b="4431"/>
          <a:stretch>
            <a:fillRect/>
          </a:stretch>
        </p:blipFill>
        <p:spPr>
          <a:xfrm>
            <a:off x="0" y="1299691"/>
            <a:ext cx="12169352" cy="55583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15880" y="57332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15880" y="609329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819142"/>
          </a:xfrm>
          <a:prstGeom prst="rect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525" y="0"/>
            <a:ext cx="8319135" cy="819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chemeClr val="bg1"/>
                </a:solidFill>
              </a:rPr>
              <a:t>4.</a:t>
            </a:r>
            <a:r>
              <a:rPr lang="zh-CN" altLang="en-US" sz="3000" dirty="0">
                <a:solidFill>
                  <a:schemeClr val="bg1"/>
                </a:solidFill>
              </a:rPr>
              <a:t>查看作品</a:t>
            </a:r>
            <a:endParaRPr lang="zh-CN" altLang="en-US" sz="30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679180" y="188595"/>
            <a:ext cx="3513455" cy="630555"/>
          </a:xfrm>
          <a:custGeom>
            <a:avLst/>
            <a:gdLst>
              <a:gd name="connsiteX0" fmla="*/ 0 w 5087889"/>
              <a:gd name="connsiteY0" fmla="*/ 0 h 792088"/>
              <a:gd name="connsiteX1" fmla="*/ 5087889 w 5087889"/>
              <a:gd name="connsiteY1" fmla="*/ 0 h 792088"/>
              <a:gd name="connsiteX2" fmla="*/ 5087889 w 5087889"/>
              <a:gd name="connsiteY2" fmla="*/ 792088 h 792088"/>
              <a:gd name="connsiteX3" fmla="*/ 0 w 5087889"/>
              <a:gd name="connsiteY3" fmla="*/ 792088 h 792088"/>
              <a:gd name="connsiteX4" fmla="*/ 0 w 5087889"/>
              <a:gd name="connsiteY4" fmla="*/ 0 h 792088"/>
              <a:gd name="connsiteX0-1" fmla="*/ 0 w 5087889"/>
              <a:gd name="connsiteY0-2" fmla="*/ 0 h 792088"/>
              <a:gd name="connsiteX1-3" fmla="*/ 5087889 w 5087889"/>
              <a:gd name="connsiteY1-4" fmla="*/ 0 h 792088"/>
              <a:gd name="connsiteX2-5" fmla="*/ 5087889 w 5087889"/>
              <a:gd name="connsiteY2-6" fmla="*/ 792088 h 792088"/>
              <a:gd name="connsiteX3-7" fmla="*/ 0 w 5087889"/>
              <a:gd name="connsiteY3-8" fmla="*/ 792088 h 792088"/>
              <a:gd name="connsiteX4-9" fmla="*/ 0 w 5087889"/>
              <a:gd name="connsiteY4-10" fmla="*/ 0 h 792088"/>
              <a:gd name="connsiteX0-11" fmla="*/ 585787 w 5087889"/>
              <a:gd name="connsiteY0-12" fmla="*/ 0 h 792088"/>
              <a:gd name="connsiteX1-13" fmla="*/ 5087889 w 5087889"/>
              <a:gd name="connsiteY1-14" fmla="*/ 0 h 792088"/>
              <a:gd name="connsiteX2-15" fmla="*/ 5087889 w 5087889"/>
              <a:gd name="connsiteY2-16" fmla="*/ 792088 h 792088"/>
              <a:gd name="connsiteX3-17" fmla="*/ 0 w 5087889"/>
              <a:gd name="connsiteY3-18" fmla="*/ 792088 h 792088"/>
              <a:gd name="connsiteX4-19" fmla="*/ 585787 w 5087889"/>
              <a:gd name="connsiteY4-20" fmla="*/ 0 h 7920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87889" h="792088">
                <a:moveTo>
                  <a:pt x="585787" y="0"/>
                </a:moveTo>
                <a:lnTo>
                  <a:pt x="5087889" y="0"/>
                </a:lnTo>
                <a:lnTo>
                  <a:pt x="5087889" y="792088"/>
                </a:lnTo>
                <a:lnTo>
                  <a:pt x="0" y="792088"/>
                </a:lnTo>
                <a:lnTo>
                  <a:pt x="58578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2425" b="30020"/>
          <a:stretch>
            <a:fillRect/>
          </a:stretch>
        </p:blipFill>
        <p:spPr>
          <a:xfrm>
            <a:off x="0" y="1356123"/>
            <a:ext cx="12192000" cy="2808312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62434" y="943621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1682" y="856804"/>
            <a:ext cx="818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老师点击提交后可在活动页面查看自己作品，可点击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对自己的作品进行二次编辑</a:t>
            </a:r>
          </a:p>
        </p:txBody>
      </p:sp>
      <p:sp>
        <p:nvSpPr>
          <p:cNvPr id="19" name="矩形 18"/>
          <p:cNvSpPr/>
          <p:nvPr/>
        </p:nvSpPr>
        <p:spPr>
          <a:xfrm>
            <a:off x="772270" y="411191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在编辑页面可对基础信息进行编辑</a:t>
            </a:r>
          </a:p>
        </p:txBody>
      </p:sp>
      <p:sp>
        <p:nvSpPr>
          <p:cNvPr id="20" name="椭圆 19"/>
          <p:cNvSpPr/>
          <p:nvPr/>
        </p:nvSpPr>
        <p:spPr>
          <a:xfrm>
            <a:off x="484238" y="4198735"/>
            <a:ext cx="288032" cy="288032"/>
          </a:xfrm>
          <a:prstGeom prst="ellipse">
            <a:avLst/>
          </a:prstGeom>
          <a:solidFill>
            <a:srgbClr val="E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24465" b="38885"/>
          <a:stretch>
            <a:fillRect/>
          </a:stretch>
        </p:blipFill>
        <p:spPr>
          <a:xfrm>
            <a:off x="0" y="4576937"/>
            <a:ext cx="12192000" cy="21644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79180" y="3068960"/>
            <a:ext cx="5851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6240016" y="1231644"/>
            <a:ext cx="2439164" cy="1837317"/>
          </a:xfrm>
          <a:prstGeom prst="straightConnector1">
            <a:avLst/>
          </a:prstGeom>
          <a:ln w="28575">
            <a:solidFill>
              <a:srgbClr val="EA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15f7c981-016c-4914-90b7-ffd46b1037d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760</Words>
  <Application>Microsoft Office PowerPoint</Application>
  <PresentationFormat>宽屏</PresentationFormat>
  <Paragraphs>145</Paragraphs>
  <Slides>23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Agency FB</vt:lpstr>
      <vt:lpstr>Arial</vt:lpstr>
      <vt:lpstr>Arial Black</vt:lpstr>
      <vt:lpstr>Calibri</vt:lpstr>
      <vt:lpstr>Tahoma</vt:lpstr>
      <vt:lpstr>Office 主题</vt:lpstr>
      <vt:lpstr>PowerPoint 演示文稿</vt:lpstr>
      <vt:lpstr>PowerPoint 演示文稿</vt:lpstr>
      <vt:lpstr>1.如何进入活动</vt:lpstr>
      <vt:lpstr>2.如何进入报名界面</vt:lpstr>
      <vt:lpstr>2.如何进入报名界面</vt:lpstr>
      <vt:lpstr>2.如何进入报名界面</vt:lpstr>
      <vt:lpstr>3.填写基本信息</vt:lpstr>
      <vt:lpstr>3.填写基本信息</vt:lpstr>
      <vt:lpstr>4.查看作品</vt:lpstr>
      <vt:lpstr>PowerPoint 演示文稿</vt:lpstr>
      <vt:lpstr>PowerPoint 演示文稿</vt:lpstr>
      <vt:lpstr>1.进入活动管理</vt:lpstr>
      <vt:lpstr>2.对参赛作品进行分配</vt:lpstr>
      <vt:lpstr>2.对参赛作品进行分配</vt:lpstr>
      <vt:lpstr>3.对参赛作品进行上报</vt:lpstr>
      <vt:lpstr>4.如何对优秀作品进行颁奖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上海锐普广告有限公司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锐普原创国徽闪耀建国63周年PPT模板</dc:title>
  <dc:creator>付秦华</dc:creator>
  <cp:keywords>PPT公司 PPT设计 PPT制作 专业PPT</cp:keywords>
  <dc:description>做PPT，找锐普。专业PPT设计、PPT培训、PPT商城、PPT教材、PPT交流</dc:description>
  <cp:lastModifiedBy>余 磊</cp:lastModifiedBy>
  <cp:revision>4374</cp:revision>
  <cp:lastPrinted>2411-12-30T00:00:00Z</cp:lastPrinted>
  <dcterms:created xsi:type="dcterms:W3CDTF">2012-10-09T15:56:00Z</dcterms:created>
  <dcterms:modified xsi:type="dcterms:W3CDTF">2019-09-16T03:47:06Z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